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61" r:id="rId5"/>
    <p:sldId id="259" r:id="rId6"/>
    <p:sldId id="260"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9" d="100"/>
          <a:sy n="109"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CE363-3842-4DBB-A12A-FDA54A5F84C7}" type="datetimeFigureOut">
              <a:rPr lang="en-GB" smtClean="0"/>
              <a:t>28/01/2020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6380F-1F26-4A4A-96C7-0E21E629A2D6}" type="slidenum">
              <a:rPr lang="en-GB" smtClean="0"/>
              <a:t>‹#›</a:t>
            </a:fld>
            <a:endParaRPr lang="en-GB"/>
          </a:p>
        </p:txBody>
      </p:sp>
    </p:spTree>
    <p:extLst>
      <p:ext uri="{BB962C8B-B14F-4D97-AF65-F5344CB8AC3E}">
        <p14:creationId xmlns:p14="http://schemas.microsoft.com/office/powerpoint/2010/main" val="34699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is Esports? CNN defines Esports as “the world of competitive, organized video gaming. Competitors from different leagues or teams face off in the same games that are popular with at-home gamers: Fortnite, League of Legends, Counter-Strike, Call of Duty, Overwatch and Madden NFL, to name a few.”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gamers are watched and followed by millions of fans all over the world, who attend live events or tune in on TV or online. Streaming services like Twitch allow viewers to watch as their favorite gamers play in real time, and this is typically where popular gamers build up their fandoms.”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accurate overview of what Esports is. In addition, this report covers aspects from how funding works to how player rates are calculated, and where a lot of the income comes from for organizations running teams.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756380F-1F26-4A4A-96C7-0E21E629A2D6}" type="slidenum">
              <a:rPr lang="en-GB" smtClean="0"/>
              <a:t>2</a:t>
            </a:fld>
            <a:endParaRPr lang="en-GB"/>
          </a:p>
        </p:txBody>
      </p:sp>
    </p:spTree>
    <p:extLst>
      <p:ext uri="{BB962C8B-B14F-4D97-AF65-F5344CB8AC3E}">
        <p14:creationId xmlns:p14="http://schemas.microsoft.com/office/powerpoint/2010/main" val="325678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31708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81732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5513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8366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61378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0743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9065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100FB8-B2EF-4E3E-BE9C-C295223CC3BB}" type="datetimeFigureOut">
              <a:rPr lang="en-GB" smtClean="0"/>
              <a:t>28/01/2020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26044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8664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750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42643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0100FB8-B2EF-4E3E-BE9C-C295223CC3BB}" type="datetimeFigureOut">
              <a:rPr lang="en-GB" smtClean="0"/>
              <a:t>28/01/2020</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43EB6FE-508C-4112-B5E0-DD1CB402C1FB}" type="slidenum">
              <a:rPr lang="en-GB" smtClean="0"/>
              <a:t>‹#›</a:t>
            </a:fld>
            <a:endParaRPr lang="en-GB"/>
          </a:p>
        </p:txBody>
      </p:sp>
    </p:spTree>
    <p:extLst>
      <p:ext uri="{BB962C8B-B14F-4D97-AF65-F5344CB8AC3E}">
        <p14:creationId xmlns:p14="http://schemas.microsoft.com/office/powerpoint/2010/main" val="3967932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What is Esports?</a:t>
            </a:r>
            <a:endParaRPr lang="en-GB" dirty="0"/>
          </a:p>
        </p:txBody>
      </p:sp>
      <p:sp>
        <p:nvSpPr>
          <p:cNvPr id="3" name="Subtitle 2"/>
          <p:cNvSpPr>
            <a:spLocks noGrp="1"/>
          </p:cNvSpPr>
          <p:nvPr>
            <p:ph type="subTitle" idx="1"/>
          </p:nvPr>
        </p:nvSpPr>
        <p:spPr/>
        <p:txBody>
          <a:bodyPr/>
          <a:lstStyle/>
          <a:p>
            <a:r>
              <a:rPr lang="en-GB" dirty="0" smtClean="0"/>
              <a:t>By </a:t>
            </a:r>
            <a:r>
              <a:rPr lang="en-GB" dirty="0" smtClean="0"/>
              <a:t>Louie Kift only images</a:t>
            </a:r>
            <a:endParaRPr lang="en-GB" dirty="0"/>
          </a:p>
        </p:txBody>
      </p:sp>
    </p:spTree>
    <p:extLst>
      <p:ext uri="{BB962C8B-B14F-4D97-AF65-F5344CB8AC3E}">
        <p14:creationId xmlns:p14="http://schemas.microsoft.com/office/powerpoint/2010/main" val="2181690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Esports?</a:t>
            </a:r>
            <a:endParaRPr lang="en-GB" dirty="0"/>
          </a:p>
        </p:txBody>
      </p:sp>
      <p:pic>
        <p:nvPicPr>
          <p:cNvPr id="5" name="Content Placeholder 4"/>
          <p:cNvPicPr>
            <a:picLocks noGrp="1" noChangeAspect="1"/>
          </p:cNvPicPr>
          <p:nvPr>
            <p:ph sz="half" idx="1"/>
          </p:nvPr>
        </p:nvPicPr>
        <p:blipFill>
          <a:blip r:embed="rId3"/>
          <a:stretch>
            <a:fillRect/>
          </a:stretch>
        </p:blipFill>
        <p:spPr>
          <a:xfrm>
            <a:off x="5860754" y="711884"/>
            <a:ext cx="4614949" cy="2595909"/>
          </a:xfrm>
          <a:prstGeom prst="rect">
            <a:avLst/>
          </a:prstGeom>
        </p:spPr>
      </p:pic>
      <p:pic>
        <p:nvPicPr>
          <p:cNvPr id="6" name="Content Placeholder 5"/>
          <p:cNvPicPr>
            <a:picLocks noGrp="1" noChangeAspect="1"/>
          </p:cNvPicPr>
          <p:nvPr>
            <p:ph sz="half" idx="2"/>
          </p:nvPr>
        </p:nvPicPr>
        <p:blipFill>
          <a:blip r:embed="rId4"/>
          <a:stretch>
            <a:fillRect/>
          </a:stretch>
        </p:blipFill>
        <p:spPr>
          <a:xfrm>
            <a:off x="5860754" y="3837688"/>
            <a:ext cx="4614949" cy="1845115"/>
          </a:xfrm>
          <a:prstGeom prst="rect">
            <a:avLst/>
          </a:prstGeom>
        </p:spPr>
      </p:pic>
      <p:sp>
        <p:nvSpPr>
          <p:cNvPr id="7" name="TextBox 6"/>
          <p:cNvSpPr txBox="1"/>
          <p:nvPr/>
        </p:nvSpPr>
        <p:spPr>
          <a:xfrm>
            <a:off x="5797073" y="3263833"/>
            <a:ext cx="1459524" cy="200055"/>
          </a:xfrm>
          <a:prstGeom prst="rect">
            <a:avLst/>
          </a:prstGeom>
          <a:noFill/>
        </p:spPr>
        <p:txBody>
          <a:bodyPr wrap="square" rtlCol="0">
            <a:spAutoFit/>
          </a:bodyPr>
          <a:lstStyle/>
          <a:p>
            <a:r>
              <a:rPr lang="en-GB" sz="700" dirty="0" smtClean="0"/>
              <a:t>Riot Games, </a:t>
            </a:r>
            <a:r>
              <a:rPr lang="en-GB" sz="700" dirty="0" smtClean="0"/>
              <a:t>2018</a:t>
            </a:r>
            <a:endParaRPr lang="en-GB" sz="700" dirty="0" smtClean="0"/>
          </a:p>
        </p:txBody>
      </p:sp>
      <p:sp>
        <p:nvSpPr>
          <p:cNvPr id="8" name="TextBox 7"/>
          <p:cNvSpPr txBox="1"/>
          <p:nvPr/>
        </p:nvSpPr>
        <p:spPr>
          <a:xfrm>
            <a:off x="5788281" y="5630885"/>
            <a:ext cx="1459524" cy="200055"/>
          </a:xfrm>
          <a:prstGeom prst="rect">
            <a:avLst/>
          </a:prstGeom>
          <a:noFill/>
        </p:spPr>
        <p:txBody>
          <a:bodyPr wrap="square" rtlCol="0">
            <a:spAutoFit/>
          </a:bodyPr>
          <a:lstStyle/>
          <a:p>
            <a:r>
              <a:rPr lang="en-GB" sz="700" dirty="0"/>
              <a:t>esportsedition, </a:t>
            </a:r>
            <a:r>
              <a:rPr lang="en-GB" sz="700" dirty="0" smtClean="0"/>
              <a:t>2017</a:t>
            </a:r>
            <a:endParaRPr lang="en-GB" sz="700" dirty="0" smtClean="0"/>
          </a:p>
        </p:txBody>
      </p:sp>
    </p:spTree>
    <p:extLst>
      <p:ext uri="{BB962C8B-B14F-4D97-AF65-F5344CB8AC3E}">
        <p14:creationId xmlns:p14="http://schemas.microsoft.com/office/powerpoint/2010/main" val="3165615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Organisers</a:t>
            </a:r>
            <a:endParaRPr lang="en-GB" dirty="0"/>
          </a:p>
        </p:txBody>
      </p:sp>
      <p:pic>
        <p:nvPicPr>
          <p:cNvPr id="7" name="Content Placeholder 6"/>
          <p:cNvPicPr>
            <a:picLocks noGrp="1" noChangeAspect="1"/>
          </p:cNvPicPr>
          <p:nvPr>
            <p:ph sz="half" idx="1"/>
          </p:nvPr>
        </p:nvPicPr>
        <p:blipFill>
          <a:blip r:embed="rId2"/>
          <a:stretch>
            <a:fillRect/>
          </a:stretch>
        </p:blipFill>
        <p:spPr>
          <a:xfrm>
            <a:off x="4835155" y="1592429"/>
            <a:ext cx="2251443" cy="1982272"/>
          </a:xfrm>
          <a:prstGeom prst="rect">
            <a:avLst/>
          </a:prstGeom>
        </p:spPr>
      </p:pic>
      <p:pic>
        <p:nvPicPr>
          <p:cNvPr id="1026" name="Picture 2" descr="ESL&amp;#39;s CMO focuses brand refresh on the esports company&amp;#39;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753" y="3857593"/>
            <a:ext cx="2247933" cy="14538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394329" y="1516994"/>
            <a:ext cx="4308233" cy="3916994"/>
          </a:xfrm>
          <a:prstGeom prst="rect">
            <a:avLst/>
          </a:prstGeom>
        </p:spPr>
      </p:pic>
      <p:sp>
        <p:nvSpPr>
          <p:cNvPr id="9" name="TextBox 8"/>
          <p:cNvSpPr txBox="1"/>
          <p:nvPr/>
        </p:nvSpPr>
        <p:spPr>
          <a:xfrm>
            <a:off x="4759581" y="3545356"/>
            <a:ext cx="1459524" cy="200055"/>
          </a:xfrm>
          <a:prstGeom prst="rect">
            <a:avLst/>
          </a:prstGeom>
          <a:noFill/>
        </p:spPr>
        <p:txBody>
          <a:bodyPr wrap="square" rtlCol="0">
            <a:spAutoFit/>
          </a:bodyPr>
          <a:lstStyle/>
          <a:p>
            <a:r>
              <a:rPr lang="en-GB" sz="700" dirty="0"/>
              <a:t>Toornament.com, </a:t>
            </a:r>
            <a:r>
              <a:rPr lang="en-GB" sz="700" dirty="0" smtClean="0"/>
              <a:t>2019</a:t>
            </a:r>
          </a:p>
        </p:txBody>
      </p:sp>
      <p:sp>
        <p:nvSpPr>
          <p:cNvPr id="10" name="TextBox 9"/>
          <p:cNvSpPr txBox="1"/>
          <p:nvPr/>
        </p:nvSpPr>
        <p:spPr>
          <a:xfrm>
            <a:off x="4771307" y="5262783"/>
            <a:ext cx="1459524" cy="200055"/>
          </a:xfrm>
          <a:prstGeom prst="rect">
            <a:avLst/>
          </a:prstGeom>
          <a:noFill/>
        </p:spPr>
        <p:txBody>
          <a:bodyPr wrap="square" rtlCol="0">
            <a:spAutoFit/>
          </a:bodyPr>
          <a:lstStyle/>
          <a:p>
            <a:r>
              <a:rPr lang="en-GB" sz="700" dirty="0" smtClean="0"/>
              <a:t>Martechtoday.com</a:t>
            </a:r>
            <a:r>
              <a:rPr lang="en-GB" sz="700" dirty="0"/>
              <a:t>, </a:t>
            </a:r>
            <a:r>
              <a:rPr lang="en-GB" sz="700" dirty="0" smtClean="0"/>
              <a:t>2019</a:t>
            </a:r>
          </a:p>
        </p:txBody>
      </p:sp>
      <p:sp>
        <p:nvSpPr>
          <p:cNvPr id="11" name="TextBox 10"/>
          <p:cNvSpPr txBox="1"/>
          <p:nvPr/>
        </p:nvSpPr>
        <p:spPr>
          <a:xfrm>
            <a:off x="7483534" y="5250261"/>
            <a:ext cx="1459524" cy="200055"/>
          </a:xfrm>
          <a:prstGeom prst="rect">
            <a:avLst/>
          </a:prstGeom>
          <a:noFill/>
        </p:spPr>
        <p:txBody>
          <a:bodyPr wrap="square" rtlCol="0">
            <a:spAutoFit/>
          </a:bodyPr>
          <a:lstStyle/>
          <a:p>
            <a:r>
              <a:rPr lang="en-GB" sz="700" dirty="0" smtClean="0"/>
              <a:t>NewZoo Esports, </a:t>
            </a:r>
            <a:r>
              <a:rPr lang="en-GB" sz="700" dirty="0" smtClean="0"/>
              <a:t>2016</a:t>
            </a:r>
            <a:endParaRPr lang="en-GB" sz="700" dirty="0" smtClean="0"/>
          </a:p>
        </p:txBody>
      </p:sp>
    </p:spTree>
    <p:extLst>
      <p:ext uri="{BB962C8B-B14F-4D97-AF65-F5344CB8AC3E}">
        <p14:creationId xmlns:p14="http://schemas.microsoft.com/office/powerpoint/2010/main" val="1416709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History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6485079" y="803275"/>
            <a:ext cx="3541430" cy="2382838"/>
          </a:xfrm>
          <a:prstGeom prst="rect">
            <a:avLst/>
          </a:prstGeom>
        </p:spPr>
      </p:pic>
      <p:pic>
        <p:nvPicPr>
          <p:cNvPr id="3" name="Picture 2"/>
          <p:cNvPicPr>
            <a:picLocks noChangeAspect="1"/>
          </p:cNvPicPr>
          <p:nvPr/>
        </p:nvPicPr>
        <p:blipFill>
          <a:blip r:embed="rId3"/>
          <a:stretch>
            <a:fillRect/>
          </a:stretch>
        </p:blipFill>
        <p:spPr>
          <a:xfrm>
            <a:off x="6485079" y="3813707"/>
            <a:ext cx="3541430" cy="1992054"/>
          </a:xfrm>
          <a:prstGeom prst="rect">
            <a:avLst/>
          </a:prstGeom>
        </p:spPr>
      </p:pic>
      <p:sp>
        <p:nvSpPr>
          <p:cNvPr id="6" name="TextBox 5"/>
          <p:cNvSpPr txBox="1"/>
          <p:nvPr/>
        </p:nvSpPr>
        <p:spPr>
          <a:xfrm>
            <a:off x="6421312" y="5765099"/>
            <a:ext cx="1459524" cy="200055"/>
          </a:xfrm>
          <a:prstGeom prst="rect">
            <a:avLst/>
          </a:prstGeom>
          <a:noFill/>
        </p:spPr>
        <p:txBody>
          <a:bodyPr wrap="square" rtlCol="0">
            <a:spAutoFit/>
          </a:bodyPr>
          <a:lstStyle/>
          <a:p>
            <a:r>
              <a:rPr lang="en-GB" sz="700" dirty="0" smtClean="0"/>
              <a:t>StarCraft FR, YouTube, 2018</a:t>
            </a:r>
          </a:p>
        </p:txBody>
      </p:sp>
      <p:sp>
        <p:nvSpPr>
          <p:cNvPr id="7" name="Rectangle 6"/>
          <p:cNvSpPr/>
          <p:nvPr/>
        </p:nvSpPr>
        <p:spPr>
          <a:xfrm>
            <a:off x="6424240" y="3139222"/>
            <a:ext cx="6535615" cy="207621"/>
          </a:xfrm>
          <a:prstGeom prst="rect">
            <a:avLst/>
          </a:prstGeom>
        </p:spPr>
        <p:txBody>
          <a:bodyPr wrap="square">
            <a:spAutoFit/>
          </a:bodyPr>
          <a:lstStyle/>
          <a:p>
            <a:pPr>
              <a:lnSpc>
                <a:spcPct val="107000"/>
              </a:lnSpc>
              <a:spcAft>
                <a:spcPts val="800"/>
              </a:spcAft>
            </a:pPr>
            <a:r>
              <a:rPr lang="en-US" sz="700" dirty="0">
                <a:solidFill>
                  <a:srgbClr val="000000"/>
                </a:solidFill>
                <a:uFill>
                  <a:solidFill>
                    <a:srgbClr val="000000"/>
                  </a:solidFill>
                </a:uFill>
                <a:ea typeface="Calibri" panose="020F0502020204030204" pitchFamily="34" charset="0"/>
              </a:rPr>
              <a:t>Image of Spacewar on a PDP-1 from the Spacewar </a:t>
            </a:r>
            <a:r>
              <a:rPr lang="en-US" sz="700" dirty="0" smtClean="0">
                <a:solidFill>
                  <a:srgbClr val="000000"/>
                </a:solidFill>
                <a:uFill>
                  <a:solidFill>
                    <a:srgbClr val="000000"/>
                  </a:solidFill>
                </a:uFill>
                <a:ea typeface="Calibri" panose="020F0502020204030204" pitchFamily="34" charset="0"/>
              </a:rPr>
              <a:t>Wikipedia.</a:t>
            </a:r>
            <a:endParaRPr lang="en-GB" sz="600" dirty="0">
              <a:ln>
                <a:noFill/>
              </a:ln>
              <a:solidFill>
                <a:srgbClr val="000000"/>
              </a:solidFill>
              <a:effectLst/>
              <a:uFill>
                <a:solidFill>
                  <a:srgbClr val="000000"/>
                </a:solidFill>
              </a:uFill>
              <a:ea typeface="Calibri" panose="020F0502020204030204" pitchFamily="34" charset="0"/>
            </a:endParaRPr>
          </a:p>
        </p:txBody>
      </p:sp>
    </p:spTree>
    <p:extLst>
      <p:ext uri="{BB962C8B-B14F-4D97-AF65-F5344CB8AC3E}">
        <p14:creationId xmlns:p14="http://schemas.microsoft.com/office/powerpoint/2010/main" val="3280255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Funding for Esports Organisations</a:t>
            </a:r>
            <a:endParaRPr lang="en-GB" dirty="0"/>
          </a:p>
        </p:txBody>
      </p:sp>
      <p:pic>
        <p:nvPicPr>
          <p:cNvPr id="5" name="Content Placeholder 4"/>
          <p:cNvPicPr>
            <a:picLocks noGrp="1" noChangeAspect="1"/>
          </p:cNvPicPr>
          <p:nvPr>
            <p:ph sz="half" idx="1"/>
          </p:nvPr>
        </p:nvPicPr>
        <p:blipFill>
          <a:blip r:embed="rId2"/>
          <a:stretch>
            <a:fillRect/>
          </a:stretch>
        </p:blipFill>
        <p:spPr>
          <a:xfrm>
            <a:off x="7063580" y="618871"/>
            <a:ext cx="2384425" cy="2751648"/>
          </a:xfrm>
          <a:prstGeom prst="rect">
            <a:avLst/>
          </a:prstGeom>
          <a:ln>
            <a:solidFill>
              <a:srgbClr val="000000"/>
            </a:solidFill>
          </a:ln>
        </p:spPr>
      </p:pic>
      <p:pic>
        <p:nvPicPr>
          <p:cNvPr id="8" name="Content Placeholder 7"/>
          <p:cNvPicPr>
            <a:picLocks noGrp="1" noChangeAspect="1"/>
          </p:cNvPicPr>
          <p:nvPr>
            <p:ph sz="half" idx="2"/>
          </p:nvPr>
        </p:nvPicPr>
        <p:blipFill>
          <a:blip r:embed="rId3"/>
          <a:stretch>
            <a:fillRect/>
          </a:stretch>
        </p:blipFill>
        <p:spPr>
          <a:xfrm>
            <a:off x="7063580" y="3733434"/>
            <a:ext cx="2384425" cy="2384425"/>
          </a:xfrm>
          <a:prstGeom prst="rect">
            <a:avLst/>
          </a:prstGeom>
        </p:spPr>
      </p:pic>
      <p:sp>
        <p:nvSpPr>
          <p:cNvPr id="6" name="TextBox 5"/>
          <p:cNvSpPr txBox="1"/>
          <p:nvPr/>
        </p:nvSpPr>
        <p:spPr>
          <a:xfrm>
            <a:off x="6992824" y="3325545"/>
            <a:ext cx="1459524" cy="200055"/>
          </a:xfrm>
          <a:prstGeom prst="rect">
            <a:avLst/>
          </a:prstGeom>
          <a:noFill/>
        </p:spPr>
        <p:txBody>
          <a:bodyPr wrap="square" rtlCol="0">
            <a:spAutoFit/>
          </a:bodyPr>
          <a:lstStyle/>
          <a:p>
            <a:r>
              <a:rPr lang="en-GB" sz="700" dirty="0" smtClean="0"/>
              <a:t>Gamepedia</a:t>
            </a:r>
            <a:r>
              <a:rPr lang="en-GB" sz="700" dirty="0"/>
              <a:t>, </a:t>
            </a:r>
            <a:r>
              <a:rPr lang="en-GB" sz="700" dirty="0" smtClean="0"/>
              <a:t>2019</a:t>
            </a:r>
          </a:p>
        </p:txBody>
      </p:sp>
      <p:sp>
        <p:nvSpPr>
          <p:cNvPr id="7" name="TextBox 6"/>
          <p:cNvSpPr txBox="1"/>
          <p:nvPr/>
        </p:nvSpPr>
        <p:spPr>
          <a:xfrm>
            <a:off x="6995759" y="6062883"/>
            <a:ext cx="1459524" cy="200055"/>
          </a:xfrm>
          <a:prstGeom prst="rect">
            <a:avLst/>
          </a:prstGeom>
          <a:noFill/>
        </p:spPr>
        <p:txBody>
          <a:bodyPr wrap="square" rtlCol="0">
            <a:spAutoFit/>
          </a:bodyPr>
          <a:lstStyle/>
          <a:p>
            <a:r>
              <a:rPr lang="en-GB" sz="700" dirty="0" smtClean="0"/>
              <a:t>Bloomberg, </a:t>
            </a:r>
            <a:r>
              <a:rPr lang="en-GB" sz="700" dirty="0" smtClean="0"/>
              <a:t>2019</a:t>
            </a:r>
          </a:p>
        </p:txBody>
      </p:sp>
    </p:spTree>
    <p:extLst>
      <p:ext uri="{BB962C8B-B14F-4D97-AF65-F5344CB8AC3E}">
        <p14:creationId xmlns:p14="http://schemas.microsoft.com/office/powerpoint/2010/main" val="1610189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FaceIt vs ESEA</a:t>
            </a:r>
            <a:endParaRPr lang="en-GB" dirty="0"/>
          </a:p>
        </p:txBody>
      </p:sp>
      <p:pic>
        <p:nvPicPr>
          <p:cNvPr id="6" name="Content Placeholder 5"/>
          <p:cNvPicPr>
            <a:picLocks noGrp="1" noChangeAspect="1"/>
          </p:cNvPicPr>
          <p:nvPr>
            <p:ph sz="half" idx="2"/>
          </p:nvPr>
        </p:nvPicPr>
        <p:blipFill>
          <a:blip r:embed="rId2"/>
          <a:stretch>
            <a:fillRect/>
          </a:stretch>
        </p:blipFill>
        <p:spPr>
          <a:xfrm>
            <a:off x="6667235" y="3868615"/>
            <a:ext cx="3181352" cy="1468316"/>
          </a:xfrm>
          <a:prstGeom prst="rect">
            <a:avLst/>
          </a:prstGeom>
          <a:ln>
            <a:solidFill>
              <a:srgbClr val="000000"/>
            </a:solidFill>
          </a:ln>
        </p:spPr>
      </p:pic>
      <p:sp>
        <p:nvSpPr>
          <p:cNvPr id="7" name="TextBox 6"/>
          <p:cNvSpPr txBox="1"/>
          <p:nvPr/>
        </p:nvSpPr>
        <p:spPr>
          <a:xfrm>
            <a:off x="6605963" y="5301763"/>
            <a:ext cx="1459524" cy="200055"/>
          </a:xfrm>
          <a:prstGeom prst="rect">
            <a:avLst/>
          </a:prstGeom>
          <a:noFill/>
        </p:spPr>
        <p:txBody>
          <a:bodyPr wrap="square" rtlCol="0">
            <a:spAutoFit/>
          </a:bodyPr>
          <a:lstStyle/>
          <a:p>
            <a:r>
              <a:rPr lang="en-GB" sz="700" dirty="0" smtClean="0"/>
              <a:t>Liquipedia</a:t>
            </a:r>
            <a:r>
              <a:rPr lang="en-GB" sz="700" dirty="0"/>
              <a:t>, </a:t>
            </a:r>
            <a:r>
              <a:rPr lang="en-GB" sz="700" dirty="0" smtClean="0"/>
              <a:t>2019</a:t>
            </a:r>
            <a:endParaRPr lang="en-GB" sz="700" dirty="0" smtClean="0"/>
          </a:p>
        </p:txBody>
      </p:sp>
      <p:pic>
        <p:nvPicPr>
          <p:cNvPr id="10" name="Content Placeholder 9"/>
          <p:cNvPicPr>
            <a:picLocks noGrp="1" noChangeAspect="1"/>
          </p:cNvPicPr>
          <p:nvPr>
            <p:ph sz="half" idx="1"/>
          </p:nvPr>
        </p:nvPicPr>
        <p:blipFill>
          <a:blip r:embed="rId3"/>
          <a:stretch>
            <a:fillRect/>
          </a:stretch>
        </p:blipFill>
        <p:spPr>
          <a:xfrm>
            <a:off x="6667235" y="1358133"/>
            <a:ext cx="3181352" cy="1827979"/>
          </a:xfrm>
          <a:prstGeom prst="rect">
            <a:avLst/>
          </a:prstGeom>
        </p:spPr>
      </p:pic>
      <p:sp>
        <p:nvSpPr>
          <p:cNvPr id="11" name="TextBox 10"/>
          <p:cNvSpPr txBox="1"/>
          <p:nvPr/>
        </p:nvSpPr>
        <p:spPr>
          <a:xfrm>
            <a:off x="6608894" y="3132991"/>
            <a:ext cx="1459524" cy="200055"/>
          </a:xfrm>
          <a:prstGeom prst="rect">
            <a:avLst/>
          </a:prstGeom>
          <a:noFill/>
        </p:spPr>
        <p:txBody>
          <a:bodyPr wrap="square" rtlCol="0">
            <a:spAutoFit/>
          </a:bodyPr>
          <a:lstStyle/>
          <a:p>
            <a:r>
              <a:rPr lang="en-GB" sz="700" dirty="0" smtClean="0"/>
              <a:t>FaceIt Corporate, </a:t>
            </a:r>
            <a:r>
              <a:rPr lang="en-GB" sz="700" dirty="0" smtClean="0"/>
              <a:t>2019</a:t>
            </a:r>
          </a:p>
        </p:txBody>
      </p:sp>
    </p:spTree>
    <p:extLst>
      <p:ext uri="{BB962C8B-B14F-4D97-AF65-F5344CB8AC3E}">
        <p14:creationId xmlns:p14="http://schemas.microsoft.com/office/powerpoint/2010/main" val="1460574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Buyouts</a:t>
            </a:r>
            <a:endParaRPr lang="en-GB" dirty="0"/>
          </a:p>
        </p:txBody>
      </p:sp>
      <p:pic>
        <p:nvPicPr>
          <p:cNvPr id="5" name="Content Placeholder 4"/>
          <p:cNvPicPr>
            <a:picLocks noGrp="1" noChangeAspect="1"/>
          </p:cNvPicPr>
          <p:nvPr>
            <p:ph sz="half" idx="1"/>
          </p:nvPr>
        </p:nvPicPr>
        <p:blipFill>
          <a:blip r:embed="rId2"/>
          <a:stretch>
            <a:fillRect/>
          </a:stretch>
        </p:blipFill>
        <p:spPr>
          <a:xfrm>
            <a:off x="6137716" y="2385886"/>
            <a:ext cx="4236156" cy="2382838"/>
          </a:xfrm>
          <a:prstGeom prst="rect">
            <a:avLst/>
          </a:prstGeom>
        </p:spPr>
      </p:pic>
      <p:sp>
        <p:nvSpPr>
          <p:cNvPr id="7" name="TextBox 6"/>
          <p:cNvSpPr txBox="1"/>
          <p:nvPr/>
        </p:nvSpPr>
        <p:spPr>
          <a:xfrm>
            <a:off x="6078426" y="4725800"/>
            <a:ext cx="1459524" cy="200055"/>
          </a:xfrm>
          <a:prstGeom prst="rect">
            <a:avLst/>
          </a:prstGeom>
          <a:noFill/>
        </p:spPr>
        <p:txBody>
          <a:bodyPr wrap="square" rtlCol="0">
            <a:spAutoFit/>
          </a:bodyPr>
          <a:lstStyle/>
          <a:p>
            <a:r>
              <a:rPr lang="en-GB" sz="700" dirty="0" smtClean="0"/>
              <a:t>Lol Esports, YouTube, 2019</a:t>
            </a:r>
          </a:p>
        </p:txBody>
      </p:sp>
    </p:spTree>
    <p:extLst>
      <p:ext uri="{BB962C8B-B14F-4D97-AF65-F5344CB8AC3E}">
        <p14:creationId xmlns:p14="http://schemas.microsoft.com/office/powerpoint/2010/main" val="1064712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5375717" y="1588135"/>
            <a:ext cx="2884364" cy="1622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9022080" y="3962867"/>
            <a:ext cx="2887362" cy="1658937"/>
          </a:xfrm>
          <a:prstGeom prst="rect">
            <a:avLst/>
          </a:prstGeom>
        </p:spPr>
      </p:pic>
      <p:pic>
        <p:nvPicPr>
          <p:cNvPr id="7" name="Picture 6"/>
          <p:cNvPicPr>
            <a:picLocks noChangeAspect="1"/>
          </p:cNvPicPr>
          <p:nvPr/>
        </p:nvPicPr>
        <p:blipFill>
          <a:blip r:embed="rId4"/>
          <a:stretch>
            <a:fillRect/>
          </a:stretch>
        </p:blipFill>
        <p:spPr>
          <a:xfrm>
            <a:off x="5372719" y="3962867"/>
            <a:ext cx="2887362" cy="1658937"/>
          </a:xfrm>
          <a:prstGeom prst="rect">
            <a:avLst/>
          </a:prstGeom>
        </p:spPr>
      </p:pic>
      <p:pic>
        <p:nvPicPr>
          <p:cNvPr id="8" name="Picture 7"/>
          <p:cNvPicPr>
            <a:picLocks noChangeAspect="1"/>
          </p:cNvPicPr>
          <p:nvPr/>
        </p:nvPicPr>
        <p:blipFill>
          <a:blip r:embed="rId5"/>
          <a:stretch>
            <a:fillRect/>
          </a:stretch>
        </p:blipFill>
        <p:spPr>
          <a:xfrm>
            <a:off x="9022080" y="1584080"/>
            <a:ext cx="2887362" cy="1626510"/>
          </a:xfrm>
          <a:prstGeom prst="rect">
            <a:avLst/>
          </a:prstGeom>
        </p:spPr>
      </p:pic>
      <p:sp>
        <p:nvSpPr>
          <p:cNvPr id="9" name="TextBox 8"/>
          <p:cNvSpPr txBox="1"/>
          <p:nvPr/>
        </p:nvSpPr>
        <p:spPr>
          <a:xfrm>
            <a:off x="8941776" y="3210590"/>
            <a:ext cx="1459524" cy="200055"/>
          </a:xfrm>
          <a:prstGeom prst="rect">
            <a:avLst/>
          </a:prstGeom>
          <a:noFill/>
        </p:spPr>
        <p:txBody>
          <a:bodyPr wrap="square" rtlCol="0">
            <a:spAutoFit/>
          </a:bodyPr>
          <a:lstStyle/>
          <a:p>
            <a:r>
              <a:rPr lang="en-GB" sz="700" dirty="0" smtClean="0"/>
              <a:t>ESPN, 2019</a:t>
            </a:r>
          </a:p>
        </p:txBody>
      </p:sp>
      <p:sp>
        <p:nvSpPr>
          <p:cNvPr id="10" name="TextBox 9"/>
          <p:cNvSpPr txBox="1"/>
          <p:nvPr/>
        </p:nvSpPr>
        <p:spPr>
          <a:xfrm>
            <a:off x="5304689" y="3195939"/>
            <a:ext cx="1459524" cy="200055"/>
          </a:xfrm>
          <a:prstGeom prst="rect">
            <a:avLst/>
          </a:prstGeom>
          <a:noFill/>
        </p:spPr>
        <p:txBody>
          <a:bodyPr wrap="square" rtlCol="0">
            <a:spAutoFit/>
          </a:bodyPr>
          <a:lstStyle/>
          <a:p>
            <a:r>
              <a:rPr lang="en-GB" sz="700" dirty="0" smtClean="0"/>
              <a:t>PlayOverwatch, YouTube, 2019</a:t>
            </a:r>
          </a:p>
        </p:txBody>
      </p:sp>
      <p:sp>
        <p:nvSpPr>
          <p:cNvPr id="11" name="TextBox 10"/>
          <p:cNvSpPr txBox="1"/>
          <p:nvPr/>
        </p:nvSpPr>
        <p:spPr>
          <a:xfrm>
            <a:off x="8953504" y="5587441"/>
            <a:ext cx="1459524" cy="200055"/>
          </a:xfrm>
          <a:prstGeom prst="rect">
            <a:avLst/>
          </a:prstGeom>
          <a:noFill/>
        </p:spPr>
        <p:txBody>
          <a:bodyPr wrap="square" rtlCol="0">
            <a:spAutoFit/>
          </a:bodyPr>
          <a:lstStyle/>
          <a:p>
            <a:r>
              <a:rPr lang="en-GB" sz="700" dirty="0" smtClean="0"/>
              <a:t>Dot Esports, 2019</a:t>
            </a:r>
          </a:p>
        </p:txBody>
      </p:sp>
      <p:sp>
        <p:nvSpPr>
          <p:cNvPr id="12" name="TextBox 11"/>
          <p:cNvSpPr txBox="1"/>
          <p:nvPr/>
        </p:nvSpPr>
        <p:spPr>
          <a:xfrm>
            <a:off x="5307632" y="5590377"/>
            <a:ext cx="1459524" cy="200055"/>
          </a:xfrm>
          <a:prstGeom prst="rect">
            <a:avLst/>
          </a:prstGeom>
          <a:noFill/>
        </p:spPr>
        <p:txBody>
          <a:bodyPr wrap="square" rtlCol="0">
            <a:spAutoFit/>
          </a:bodyPr>
          <a:lstStyle/>
          <a:p>
            <a:r>
              <a:rPr lang="en-GB" sz="700" dirty="0" smtClean="0"/>
              <a:t>Dot Esports, 2019</a:t>
            </a:r>
          </a:p>
        </p:txBody>
      </p:sp>
    </p:spTree>
    <p:extLst>
      <p:ext uri="{BB962C8B-B14F-4D97-AF65-F5344CB8AC3E}">
        <p14:creationId xmlns:p14="http://schemas.microsoft.com/office/powerpoint/2010/main" val="274955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473</TotalTime>
  <Words>272</Words>
  <Application>Microsoft Office PowerPoint</Application>
  <PresentationFormat>Widescreen</PresentationFormat>
  <Paragraphs>29</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Rockwell</vt:lpstr>
      <vt:lpstr>Wingdings</vt:lpstr>
      <vt:lpstr>Atlas</vt:lpstr>
      <vt:lpstr>What is Esports?</vt:lpstr>
      <vt:lpstr>What is Esports?</vt:lpstr>
      <vt:lpstr>Esports Organisers</vt:lpstr>
      <vt:lpstr>The History of Esports</vt:lpstr>
      <vt:lpstr>Funding for Esports Organisations</vt:lpstr>
      <vt:lpstr>FaceIt vs ESEA</vt:lpstr>
      <vt:lpstr>Esports Buyouts</vt:lpstr>
      <vt:lpstr>The Future of Esports</vt:lpstr>
    </vt:vector>
  </TitlesOfParts>
  <Company>Nescot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Kift, Louis</dc:creator>
  <cp:lastModifiedBy>Kift, Louis</cp:lastModifiedBy>
  <cp:revision>23</cp:revision>
  <dcterms:created xsi:type="dcterms:W3CDTF">2020-01-20T13:48:07Z</dcterms:created>
  <dcterms:modified xsi:type="dcterms:W3CDTF">2020-01-28T16:28:34Z</dcterms:modified>
</cp:coreProperties>
</file>